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7" r:id="rId14"/>
    <p:sldId id="278" r:id="rId15"/>
    <p:sldId id="280" r:id="rId16"/>
    <p:sldId id="271" r:id="rId17"/>
    <p:sldId id="281" r:id="rId18"/>
    <p:sldId id="272" r:id="rId19"/>
    <p:sldId id="273" r:id="rId20"/>
    <p:sldId id="275" r:id="rId21"/>
    <p:sldId id="274" r:id="rId22"/>
    <p:sldId id="276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400"/>
    <a:srgbClr val="3335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08" autoAdjust="0"/>
    <p:restoredTop sz="68023" autoAdjust="0"/>
  </p:normalViewPr>
  <p:slideViewPr>
    <p:cSldViewPr snapToGrid="0">
      <p:cViewPr varScale="1">
        <p:scale>
          <a:sx n="78" d="100"/>
          <a:sy n="78" d="100"/>
        </p:scale>
        <p:origin x="136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25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21F15-4FE4-48E3-B0DC-74DABECA85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C338B-3A1E-491A-A705-AAAD0EA0F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8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F182-7236-45F9-9ABA-A0A0F860A3D4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2208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C338B-3A1E-491A-A705-AAAD0EA0F9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38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Com base nos dados de</a:t>
            </a:r>
            <a:r>
              <a:rPr lang="pt-BR" baseline="0" dirty="0" smtClean="0"/>
              <a:t> um usuário especifico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F182-7236-45F9-9ABA-A0A0F860A3D4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690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C338B-3A1E-491A-A705-AAAD0EA0F93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37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F182-7236-45F9-9ABA-A0A0F860A3D4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759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F182-7236-45F9-9ABA-A0A0F860A3D4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8560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F182-7236-45F9-9ABA-A0A0F860A3D4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732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F182-7236-45F9-9ABA-A0A0F860A3D4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30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F182-7236-45F9-9ABA-A0A0F860A3D4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35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C338B-3A1E-491A-A705-AAAD0EA0F93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60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C338B-3A1E-491A-A705-AAAD0EA0F93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87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F182-7236-45F9-9ABA-A0A0F860A3D4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93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94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18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86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  <p:cxnSp>
        <p:nvCxnSpPr>
          <p:cNvPr id="7" name="Conector reto 8"/>
          <p:cNvCxnSpPr/>
          <p:nvPr userDrawn="1"/>
        </p:nvCxnSpPr>
        <p:spPr>
          <a:xfrm>
            <a:off x="0" y="789031"/>
            <a:ext cx="12192000" cy="0"/>
          </a:xfrm>
          <a:prstGeom prst="line">
            <a:avLst/>
          </a:prstGeom>
          <a:ln w="38100">
            <a:solidFill>
              <a:srgbClr val="FF9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17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1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05840"/>
            <a:ext cx="5181600" cy="53400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05840"/>
            <a:ext cx="5181600" cy="53400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0" y="789031"/>
            <a:ext cx="12192000" cy="0"/>
          </a:xfrm>
          <a:prstGeom prst="line">
            <a:avLst/>
          </a:prstGeom>
          <a:ln w="38100">
            <a:solidFill>
              <a:srgbClr val="FF9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80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123"/>
            <a:ext cx="10515600" cy="67990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00584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30400"/>
            <a:ext cx="5157787" cy="4414982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0584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30400"/>
            <a:ext cx="5183188" cy="4414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  <p:cxnSp>
        <p:nvCxnSpPr>
          <p:cNvPr id="11" name="Conector reto 8"/>
          <p:cNvCxnSpPr/>
          <p:nvPr userDrawn="1"/>
        </p:nvCxnSpPr>
        <p:spPr>
          <a:xfrm>
            <a:off x="0" y="789031"/>
            <a:ext cx="12192000" cy="0"/>
          </a:xfrm>
          <a:prstGeom prst="line">
            <a:avLst/>
          </a:prstGeom>
          <a:ln w="38100">
            <a:solidFill>
              <a:srgbClr val="FF9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37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  <p:cxnSp>
        <p:nvCxnSpPr>
          <p:cNvPr id="7" name="Conector reto 8"/>
          <p:cNvCxnSpPr/>
          <p:nvPr userDrawn="1"/>
        </p:nvCxnSpPr>
        <p:spPr>
          <a:xfrm>
            <a:off x="0" y="789031"/>
            <a:ext cx="12192000" cy="0"/>
          </a:xfrm>
          <a:prstGeom prst="line">
            <a:avLst/>
          </a:prstGeom>
          <a:ln w="38100">
            <a:solidFill>
              <a:srgbClr val="FF9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85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78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DD90-2C0F-4E02-92F8-965ADCC2DB3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66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35101"/>
            <a:ext cx="10515600" cy="67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noProof="0" dirty="0" smtClean="0"/>
              <a:t>Click </a:t>
            </a:r>
            <a:r>
              <a:rPr lang="pt-BR" noProof="0" dirty="0" err="1" smtClean="0"/>
              <a:t>to</a:t>
            </a:r>
            <a:r>
              <a:rPr lang="pt-BR" noProof="0" dirty="0" smtClean="0"/>
              <a:t> </a:t>
            </a:r>
            <a:r>
              <a:rPr lang="pt-BR" noProof="0" dirty="0" err="1" smtClean="0"/>
              <a:t>edit</a:t>
            </a:r>
            <a:r>
              <a:rPr lang="pt-BR" noProof="0" dirty="0" smtClean="0"/>
              <a:t> Master </a:t>
            </a:r>
            <a:r>
              <a:rPr lang="pt-BR" noProof="0" dirty="0" err="1" smtClean="0"/>
              <a:t>title</a:t>
            </a:r>
            <a:r>
              <a:rPr lang="pt-BR" noProof="0" dirty="0" smtClean="0"/>
              <a:t> </a:t>
            </a:r>
            <a:r>
              <a:rPr lang="pt-BR" noProof="0" dirty="0" err="1" smtClean="0"/>
              <a:t>style</a:t>
            </a:r>
            <a:endParaRPr lang="pt-BR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07706"/>
            <a:ext cx="10515600" cy="5337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dirty="0" err="1" smtClean="0"/>
              <a:t>Edit</a:t>
            </a:r>
            <a:r>
              <a:rPr lang="pt-BR" noProof="0" dirty="0" smtClean="0"/>
              <a:t> Master </a:t>
            </a:r>
            <a:r>
              <a:rPr lang="pt-BR" noProof="0" dirty="0" err="1" smtClean="0"/>
              <a:t>text</a:t>
            </a:r>
            <a:r>
              <a:rPr lang="pt-BR" noProof="0" dirty="0" smtClean="0"/>
              <a:t> </a:t>
            </a:r>
            <a:r>
              <a:rPr lang="pt-BR" noProof="0" dirty="0" err="1" smtClean="0"/>
              <a:t>styles</a:t>
            </a:r>
            <a:endParaRPr lang="pt-BR" noProof="0" dirty="0" smtClean="0"/>
          </a:p>
          <a:p>
            <a:pPr lvl="1"/>
            <a:r>
              <a:rPr lang="pt-BR" noProof="0" dirty="0" err="1" smtClean="0"/>
              <a:t>Second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 smtClean="0"/>
          </a:p>
          <a:p>
            <a:pPr lvl="2"/>
            <a:r>
              <a:rPr lang="pt-BR" noProof="0" dirty="0" err="1" smtClean="0"/>
              <a:t>Third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 smtClean="0"/>
          </a:p>
          <a:p>
            <a:pPr lvl="3"/>
            <a:r>
              <a:rPr lang="pt-BR" noProof="0" dirty="0" err="1" smtClean="0"/>
              <a:t>Fourth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 smtClean="0"/>
          </a:p>
          <a:p>
            <a:pPr lvl="4"/>
            <a:r>
              <a:rPr lang="pt-BR" noProof="0" dirty="0" err="1" smtClean="0"/>
              <a:t>Fifth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863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noProof="0" dirty="0" err="1" smtClean="0"/>
              <a:t>Jun</a:t>
            </a:r>
            <a:r>
              <a:rPr lang="pt-BR" noProof="0" dirty="0" smtClean="0"/>
              <a:t> 18</a:t>
            </a:r>
            <a:endParaRPr lang="pt-B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8636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noProof="0" dirty="0" smtClean="0"/>
              <a:t>Propriedade Confidencial</a:t>
            </a:r>
            <a:endParaRPr lang="pt-B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2677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1DD90-2C0F-4E02-92F8-965ADCC2DB3D}" type="slidenum">
              <a:rPr lang="pt-BR" noProof="0" smtClean="0"/>
              <a:t>‹#›</a:t>
            </a:fld>
            <a:endParaRPr lang="pt-BR" noProof="0" dirty="0"/>
          </a:p>
        </p:txBody>
      </p:sp>
      <p:pic>
        <p:nvPicPr>
          <p:cNvPr id="7" name="Picture 6" descr="Logo_Colorido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47" y="6410489"/>
            <a:ext cx="1184359" cy="31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9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335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3353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3353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3353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353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353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akeout.google.com/settings/takeout/custom/location_history?hl%20=en&amp;gl=US&amp;expflag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Cadeias_de_Mark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in/fabiana-toledo-08321623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9400"/>
                </a:solidFill>
              </a:rPr>
              <a:t>Analytics aplicado com Machine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Fabiana F. de Toledo</a:t>
            </a:r>
          </a:p>
          <a:p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262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2 – Aquisição e limpeza dos dados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t-PT" dirty="0" smtClean="0"/>
              <a:t>1.600.000 de coordenadas de GPS, de um usuário específico, de janeiro de 2011 a outubro de 2016, totalizando 67 megabytes de informações obtidas pelo </a:t>
            </a:r>
            <a:r>
              <a:rPr lang="pt-PT" dirty="0" smtClean="0">
                <a:hlinkClick r:id="rId3"/>
              </a:rPr>
              <a:t>Google </a:t>
            </a:r>
            <a:r>
              <a:rPr lang="pt-PT" dirty="0" err="1" smtClean="0">
                <a:hlinkClick r:id="rId3"/>
              </a:rPr>
              <a:t>Takeout</a:t>
            </a:r>
            <a:r>
              <a:rPr lang="pt-PT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pt-PT" dirty="0" smtClean="0"/>
              <a:t>Analise do conjunto de coordenadas GPS </a:t>
            </a:r>
            <a:r>
              <a:rPr lang="pt-PT" dirty="0" err="1" smtClean="0"/>
              <a:t>plotadas</a:t>
            </a:r>
            <a:r>
              <a:rPr lang="pt-PT" dirty="0" smtClean="0"/>
              <a:t> em gráficos 2D</a:t>
            </a:r>
          </a:p>
          <a:p>
            <a:pPr>
              <a:lnSpc>
                <a:spcPct val="100000"/>
              </a:lnSpc>
            </a:pPr>
            <a:r>
              <a:rPr lang="pt-PT" dirty="0" smtClean="0"/>
              <a:t>Aplicação do algoritmo de K-</a:t>
            </a:r>
            <a:r>
              <a:rPr lang="pt-PT" dirty="0" err="1" smtClean="0"/>
              <a:t>Means</a:t>
            </a:r>
            <a:r>
              <a:rPr lang="pt-PT" dirty="0" smtClean="0"/>
              <a:t> nos dados brutos utilizando:</a:t>
            </a:r>
          </a:p>
          <a:p>
            <a:pPr lvl="1">
              <a:lnSpc>
                <a:spcPct val="100000"/>
              </a:lnSpc>
            </a:pPr>
            <a:r>
              <a:rPr lang="pt-PT" dirty="0" smtClean="0"/>
              <a:t>Latitude</a:t>
            </a:r>
          </a:p>
          <a:p>
            <a:pPr lvl="1">
              <a:lnSpc>
                <a:spcPct val="100000"/>
              </a:lnSpc>
            </a:pPr>
            <a:r>
              <a:rPr lang="pt-PT" dirty="0" smtClean="0"/>
              <a:t>Longitude</a:t>
            </a:r>
          </a:p>
          <a:p>
            <a:pPr lvl="1">
              <a:lnSpc>
                <a:spcPct val="100000"/>
              </a:lnSpc>
            </a:pPr>
            <a:r>
              <a:rPr lang="pt-PT" dirty="0" smtClean="0"/>
              <a:t>Tempo</a:t>
            </a:r>
          </a:p>
          <a:p>
            <a:pPr>
              <a:lnSpc>
                <a:spcPct val="100000"/>
              </a:lnSpc>
            </a:pPr>
            <a:r>
              <a:rPr lang="pt-PT" dirty="0" smtClean="0"/>
              <a:t>Resultado: conseguimos visualizar os movimentos do usuário e definição dos clusters</a:t>
            </a:r>
          </a:p>
          <a:p>
            <a:pPr marL="0" indent="0">
              <a:buNone/>
            </a:pPr>
            <a:endParaRPr lang="pt-PT" dirty="0" smtClean="0"/>
          </a:p>
          <a:p>
            <a:pPr lvl="1"/>
            <a:endParaRPr lang="pt-PT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475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2 – Aquisição e limpeza dos dados (</a:t>
            </a:r>
            <a:r>
              <a:rPr lang="pt-BR" dirty="0" err="1" smtClean="0"/>
              <a:t>cont</a:t>
            </a:r>
            <a:r>
              <a:rPr lang="pt-BR" dirty="0" smtClean="0"/>
              <a:t>)</a:t>
            </a:r>
            <a:endParaRPr lang="pt-B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4" y="1031966"/>
            <a:ext cx="4463579" cy="53296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258" y="1172050"/>
            <a:ext cx="7342496" cy="38702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4503" y="6364666"/>
            <a:ext cx="4463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 smtClean="0"/>
              <a:t>Fig1 - </a:t>
            </a:r>
            <a:r>
              <a:rPr lang="en-US" sz="1400" dirty="0" err="1" smtClean="0"/>
              <a:t>Shapefile</a:t>
            </a:r>
            <a:r>
              <a:rPr lang="en-US" sz="1400" dirty="0" smtClean="0"/>
              <a:t> </a:t>
            </a:r>
            <a:r>
              <a:rPr lang="en-US" sz="1400" dirty="0"/>
              <a:t>with raw GPS data plotted by Octave.</a:t>
            </a:r>
            <a:endParaRPr lang="pt-BR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209400" y="5191536"/>
            <a:ext cx="6590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 smtClean="0"/>
              <a:t>Fig2 </a:t>
            </a:r>
            <a:r>
              <a:rPr lang="en-US" sz="1400" dirty="0"/>
              <a:t>- Fig. 3  A set of k-means clustering GPS coordinates with zoom. 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564155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3 – Exploração dos Dados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Após as análises iniciais, surgiu uma intuição que o tempo influenciava nas predições dos próximos movimentos do usuário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Criamos um gráfico 3D para confirmar que os dados estavam sendo agrupados com uma relação entre latitude, longitude e tempo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Realização de filtros para explorar os dados:</a:t>
            </a:r>
          </a:p>
          <a:p>
            <a:pPr lvl="1">
              <a:lnSpc>
                <a:spcPct val="150000"/>
              </a:lnSpc>
            </a:pPr>
            <a:r>
              <a:rPr lang="pt-BR" dirty="0" err="1" smtClean="0"/>
              <a:t>Work</a:t>
            </a:r>
            <a:r>
              <a:rPr lang="pt-BR" dirty="0" smtClean="0"/>
              <a:t> versus </a:t>
            </a:r>
            <a:r>
              <a:rPr lang="pt-BR" dirty="0" err="1" smtClean="0"/>
              <a:t>Rest</a:t>
            </a:r>
            <a:endParaRPr lang="pt-BR" dirty="0" smtClean="0"/>
          </a:p>
          <a:p>
            <a:pPr lvl="1">
              <a:lnSpc>
                <a:spcPct val="150000"/>
              </a:lnSpc>
            </a:pPr>
            <a:r>
              <a:rPr lang="pt-BR" dirty="0" smtClean="0"/>
              <a:t>​ </a:t>
            </a:r>
            <a:r>
              <a:rPr lang="pt-BR" dirty="0" err="1" smtClean="0"/>
              <a:t>Places</a:t>
            </a:r>
            <a:r>
              <a:rPr lang="pt-BR" dirty="0" smtClean="0"/>
              <a:t> versus </a:t>
            </a:r>
            <a:r>
              <a:rPr lang="pt-BR" dirty="0" err="1" smtClean="0"/>
              <a:t>Tracks</a:t>
            </a:r>
            <a:endParaRPr lang="pt-BR" dirty="0" smtClean="0"/>
          </a:p>
          <a:p>
            <a:pPr lvl="1">
              <a:lnSpc>
                <a:spcPct val="150000"/>
              </a:lnSpc>
            </a:pPr>
            <a:r>
              <a:rPr lang="pt-BR" dirty="0" smtClean="0"/>
              <a:t>​Weekend versus Business </a:t>
            </a:r>
            <a:r>
              <a:rPr lang="pt-BR" dirty="0" err="1" smtClean="0"/>
              <a:t>day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83322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3 – Exploração dos </a:t>
            </a:r>
            <a:r>
              <a:rPr lang="pt-BR" dirty="0" smtClean="0"/>
              <a:t>Dados (</a:t>
            </a:r>
            <a:r>
              <a:rPr lang="pt-BR" dirty="0" err="1" smtClean="0"/>
              <a:t>Cont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Grafico</a:t>
            </a:r>
            <a:r>
              <a:rPr lang="pt-BR" dirty="0"/>
              <a:t> 3D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1" y="1498492"/>
            <a:ext cx="9214092" cy="48463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" y="6178586"/>
            <a:ext cx="4663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Fig3 -  A 3D set of k-means clustering with GPS coordinates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561664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3 – Exploração dos Dados (</a:t>
            </a:r>
            <a:r>
              <a:rPr lang="pt-BR" dirty="0" err="1"/>
              <a:t>Cont</a:t>
            </a:r>
            <a:r>
              <a:rPr lang="pt-B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Melhorias dos clusters</a:t>
            </a:r>
          </a:p>
          <a:p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126124" y="6164324"/>
            <a:ext cx="770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Fig. </a:t>
            </a:r>
            <a:r>
              <a:rPr lang="en-US" dirty="0" smtClean="0"/>
              <a:t>4  </a:t>
            </a:r>
            <a:r>
              <a:rPr lang="en-US" dirty="0"/>
              <a:t>A 3D filtered set of k-means clustering focusing work time.</a:t>
            </a:r>
            <a:endParaRPr lang="pt-B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102" y="1404123"/>
            <a:ext cx="8477795" cy="457136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175966" y="2651760"/>
            <a:ext cx="535577" cy="15283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099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3 – Exploração dos dados (</a:t>
            </a:r>
            <a:r>
              <a:rPr lang="pt-BR" dirty="0" err="1"/>
              <a:t>cont</a:t>
            </a:r>
            <a:r>
              <a:rPr lang="pt-B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Melhorias dos clusters</a:t>
            </a:r>
          </a:p>
          <a:p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268014" y="6038193"/>
            <a:ext cx="89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Fig. </a:t>
            </a:r>
            <a:r>
              <a:rPr lang="en-US" dirty="0" smtClean="0"/>
              <a:t>6  </a:t>
            </a:r>
            <a:r>
              <a:rPr lang="en-US" dirty="0"/>
              <a:t>A 3D set of k-means clusters with just weekend and holidays GPS data. </a:t>
            </a:r>
            <a:endParaRPr lang="pt-B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979" y="1500351"/>
            <a:ext cx="8250621" cy="453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186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4 – Conclusões/Predições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dirty="0" smtClean="0"/>
              <a:t>O trabalho do Analytics viabilizou a representação gráfica 3D das coordenadas baseadas no tempo, confirmando a hipótese de que o tempo influencia diretamente nas previsões</a:t>
            </a:r>
            <a:r>
              <a:rPr lang="pt-BR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Encontramos </a:t>
            </a:r>
            <a:r>
              <a:rPr lang="pt-BR" dirty="0" smtClean="0"/>
              <a:t>a partição mais equilibrada de clusters para predição .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O próximo passo da pesquisa era prever os movimentos do usuário de acordo com o tempo e a data.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Utilizamos a cadeia de </a:t>
            </a:r>
            <a:r>
              <a:rPr lang="pt-BR" dirty="0" err="1" smtClean="0">
                <a:hlinkClick r:id="rId3"/>
              </a:rPr>
              <a:t>Markov</a:t>
            </a:r>
            <a:r>
              <a:rPr lang="pt-BR" dirty="0" smtClean="0"/>
              <a:t> para efetuar as predições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dirty="0" smtClean="0"/>
              <a:t>com base nas transições de um lugar para outro em relação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dirty="0" smtClean="0"/>
              <a:t>ao tempo.</a:t>
            </a:r>
            <a:endParaRPr lang="pt-B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184" y="3726959"/>
            <a:ext cx="2461846" cy="24618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21578" y="6067816"/>
            <a:ext cx="31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Uma cadeia de </a:t>
            </a:r>
            <a:r>
              <a:rPr lang="pt-BR" sz="1200" dirty="0" err="1" smtClean="0"/>
              <a:t>Markov</a:t>
            </a:r>
            <a:r>
              <a:rPr lang="pt-BR" sz="1200" dirty="0" smtClean="0"/>
              <a:t> simples de dois estados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631514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4 - Conclusões/Predições (</a:t>
            </a:r>
            <a:r>
              <a:rPr lang="pt-BR" dirty="0" err="1" smtClean="0"/>
              <a:t>cont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Clusters finais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2046" y="1589728"/>
          <a:ext cx="46823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031">
                  <a:extLst>
                    <a:ext uri="{9D8B030D-6E8A-4147-A177-3AD203B41FA5}">
                      <a16:colId xmlns:a16="http://schemas.microsoft.com/office/drawing/2014/main" val="1400862812"/>
                    </a:ext>
                  </a:extLst>
                </a:gridCol>
                <a:gridCol w="3705277">
                  <a:extLst>
                    <a:ext uri="{9D8B030D-6E8A-4147-A177-3AD203B41FA5}">
                      <a16:colId xmlns:a16="http://schemas.microsoft.com/office/drawing/2014/main" val="2281046468"/>
                    </a:ext>
                  </a:extLst>
                </a:gridCol>
              </a:tblGrid>
              <a:tr h="339265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MEANING OF WORKING DAYS 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613247"/>
                  </a:ext>
                </a:extLst>
              </a:tr>
              <a:tr h="343977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List for Working Days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25280"/>
                  </a:ext>
                </a:extLst>
              </a:tr>
              <a:tr h="343977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Code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Period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580422"/>
                  </a:ext>
                </a:extLst>
              </a:tr>
              <a:tr h="3439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Weekends, Holidays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9836"/>
                  </a:ext>
                </a:extLst>
              </a:tr>
              <a:tr h="3439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Business Days </a:t>
                      </a:r>
                      <a:endParaRPr lang="pt-B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20684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1589728"/>
          <a:ext cx="568452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157">
                  <a:extLst>
                    <a:ext uri="{9D8B030D-6E8A-4147-A177-3AD203B41FA5}">
                      <a16:colId xmlns:a16="http://schemas.microsoft.com/office/drawing/2014/main" val="446017047"/>
                    </a:ext>
                  </a:extLst>
                </a:gridCol>
                <a:gridCol w="2399682">
                  <a:extLst>
                    <a:ext uri="{9D8B030D-6E8A-4147-A177-3AD203B41FA5}">
                      <a16:colId xmlns:a16="http://schemas.microsoft.com/office/drawing/2014/main" val="1118848596"/>
                    </a:ext>
                  </a:extLst>
                </a:gridCol>
                <a:gridCol w="2399682">
                  <a:extLst>
                    <a:ext uri="{9D8B030D-6E8A-4147-A177-3AD203B41FA5}">
                      <a16:colId xmlns:a16="http://schemas.microsoft.com/office/drawing/2014/main" val="326826707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MEANING OF PERIODS OF DAY 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40610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List for Time in Periods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715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Code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Period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Meaning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810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06H to 09H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Early Morning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521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09H to 12H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Morning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136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12H to 15H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Afternoon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00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15H to 18H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Evening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404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18H to 21H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Night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610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21H to 06H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Late Night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145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014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4 – Conclusões/Predições (</a:t>
            </a:r>
            <a:r>
              <a:rPr lang="pt-BR" dirty="0" err="1" smtClean="0"/>
              <a:t>cont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Exemplos:</a:t>
            </a:r>
          </a:p>
          <a:p>
            <a:pPr marL="0" indent="0">
              <a:buNone/>
            </a:pPr>
            <a:r>
              <a:rPr lang="pt-BR" dirty="0" smtClean="0"/>
              <a:t>Home (0|2) =&gt; Shopping </a:t>
            </a:r>
            <a:r>
              <a:rPr lang="pt-BR" dirty="0" err="1" smtClean="0"/>
              <a:t>Galleria</a:t>
            </a:r>
            <a:r>
              <a:rPr lang="pt-BR" dirty="0" smtClean="0"/>
              <a:t> (0|2) =&gt; Home (0|2) = 97,75%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Home (0|4) =&gt; Shopping </a:t>
            </a:r>
            <a:r>
              <a:rPr lang="pt-BR" dirty="0" err="1" smtClean="0"/>
              <a:t>Galleria</a:t>
            </a:r>
            <a:r>
              <a:rPr lang="pt-BR" dirty="0" smtClean="0"/>
              <a:t> (0|4) =&gt; Home (0|4) = 100%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 smtClean="0"/>
              <a:t>Work</a:t>
            </a:r>
            <a:r>
              <a:rPr lang="pt-BR" dirty="0"/>
              <a:t> </a:t>
            </a:r>
            <a:r>
              <a:rPr lang="pt-BR" dirty="0" smtClean="0"/>
              <a:t>(1|2) =&gt; Padaria (1|2) =&gt; </a:t>
            </a:r>
            <a:r>
              <a:rPr lang="pt-BR" dirty="0" err="1" smtClean="0"/>
              <a:t>Work</a:t>
            </a:r>
            <a:r>
              <a:rPr lang="pt-BR" dirty="0" smtClean="0"/>
              <a:t> (1|2)  = 100%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3181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O </a:t>
            </a:r>
            <a:r>
              <a:rPr lang="pt-BR" dirty="0" err="1" smtClean="0"/>
              <a:t>machine</a:t>
            </a:r>
            <a:r>
              <a:rPr lang="pt-BR" dirty="0" smtClean="0"/>
              <a:t> </a:t>
            </a:r>
            <a:r>
              <a:rPr lang="pt-BR" dirty="0" err="1" smtClean="0"/>
              <a:t>learning</a:t>
            </a:r>
            <a:r>
              <a:rPr lang="pt-BR" dirty="0" smtClean="0"/>
              <a:t> potencializou as descobertas do Analytics através da </a:t>
            </a:r>
            <a:r>
              <a:rPr lang="pt-BR" dirty="0" err="1" smtClean="0"/>
              <a:t>clusterização</a:t>
            </a:r>
            <a:r>
              <a:rPr lang="pt-BR" dirty="0" smtClean="0"/>
              <a:t> automática dos dados estudados.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Conseguimos atingir os resultados da predição através das conclusões suportadas pelos estudos do Analytics.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599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Sobre a Fabi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400" dirty="0"/>
              <a:t>Pós-graduada em Engenharia de Software pela Unicamp</a:t>
            </a:r>
          </a:p>
          <a:p>
            <a:pPr lvl="0"/>
            <a:r>
              <a:rPr lang="pt-BR" sz="2400" dirty="0"/>
              <a:t>Graduada em Análise de Sistema pela Universidade São Francisco em Itatiba</a:t>
            </a:r>
          </a:p>
          <a:p>
            <a:pPr lvl="0"/>
            <a:r>
              <a:rPr lang="pt-BR" sz="2400" dirty="0"/>
              <a:t>Analista de Software Sênior no Instituto de Pesquisas Eldorado</a:t>
            </a:r>
          </a:p>
          <a:p>
            <a:pPr lvl="0"/>
            <a:r>
              <a:rPr lang="pt-BR" sz="2400" dirty="0"/>
              <a:t>5 anos de experiência no gerenciamento e análise de dados de usuários dentro de programas de </a:t>
            </a:r>
            <a:r>
              <a:rPr lang="pt-BR" sz="2400" dirty="0" err="1"/>
              <a:t>User</a:t>
            </a:r>
            <a:r>
              <a:rPr lang="pt-BR" sz="2400" dirty="0"/>
              <a:t> </a:t>
            </a:r>
            <a:r>
              <a:rPr lang="pt-BR" sz="2400" dirty="0" err="1"/>
              <a:t>Trial</a:t>
            </a:r>
            <a:r>
              <a:rPr lang="pt-BR" sz="2400" dirty="0"/>
              <a:t> de um parceiro do Instituto Eldorado.</a:t>
            </a:r>
          </a:p>
          <a:p>
            <a:pPr lvl="0"/>
            <a:r>
              <a:rPr lang="pt-BR" sz="2400" dirty="0"/>
              <a:t>1 ano de atuação em pesquisa aplicada no estudo de tecnologia </a:t>
            </a:r>
            <a:r>
              <a:rPr lang="pt-BR" sz="2400" dirty="0" err="1"/>
              <a:t>Context-Rich</a:t>
            </a:r>
            <a:r>
              <a:rPr lang="pt-BR" sz="2400" dirty="0"/>
              <a:t> do Instituto Eldorado, para previsão de hábitos de usuário com foco em criar sistemas que fazem predição dentro de um contexto.</a:t>
            </a:r>
          </a:p>
          <a:p>
            <a:pPr lvl="0"/>
            <a:r>
              <a:rPr lang="pt-BR" sz="2400" dirty="0"/>
              <a:t>11 anos de experiências em projetos de Software com foco em Telecomunicações.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6439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9400"/>
                </a:solidFill>
              </a:rPr>
              <a:t>Perguntas</a:t>
            </a:r>
            <a:r>
              <a:rPr lang="pt-BR" b="1" dirty="0" smtClean="0">
                <a:solidFill>
                  <a:srgbClr val="FF9400"/>
                </a:solidFill>
              </a:rPr>
              <a:t>?</a:t>
            </a:r>
            <a:br>
              <a:rPr lang="pt-BR" b="1" dirty="0" smtClean="0">
                <a:solidFill>
                  <a:srgbClr val="FF9400"/>
                </a:solidFill>
              </a:rPr>
            </a:br>
            <a:endParaRPr lang="pt-BR" b="1" dirty="0">
              <a:solidFill>
                <a:srgbClr val="FF94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333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Referencias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Alcantara, André e Toledo, Fabiana. “</a:t>
            </a:r>
            <a:r>
              <a:rPr lang="en-US" dirty="0" smtClean="0"/>
              <a:t>Time context based analysis for improving predictions of user movements using GPS data”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8508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Contatos:</a:t>
            </a:r>
          </a:p>
          <a:p>
            <a:r>
              <a:rPr lang="pt-BR" dirty="0" err="1" smtClean="0">
                <a:hlinkClick r:id="rId2"/>
              </a:rPr>
              <a:t>linkedin</a:t>
            </a:r>
            <a:r>
              <a:rPr lang="pt-BR" dirty="0" smtClean="0">
                <a:hlinkClick r:id="rId2"/>
              </a:rPr>
              <a:t>: fabiana-toledo-08321623</a:t>
            </a:r>
            <a:endParaRPr lang="pt-BR" dirty="0" smtClean="0"/>
          </a:p>
          <a:p>
            <a:r>
              <a:rPr lang="pt-BR" dirty="0" smtClean="0"/>
              <a:t>Instagram: </a:t>
            </a:r>
            <a:r>
              <a:rPr lang="pt-BR" dirty="0" smtClean="0"/>
              <a:t>@</a:t>
            </a:r>
            <a:r>
              <a:rPr lang="pt-BR" dirty="0" err="1" smtClean="0"/>
              <a:t>fabiana.fatoledo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Jun 18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Propriedade Confidencial</a:t>
            </a:r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3950896" y="2967335"/>
            <a:ext cx="429021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 err="1" smtClean="0">
                <a:ln/>
                <a:solidFill>
                  <a:srgbClr val="FF9400"/>
                </a:solidFill>
              </a:rPr>
              <a:t>Obrigada</a:t>
            </a:r>
            <a:r>
              <a:rPr lang="en-US" sz="7200" b="1" dirty="0" smtClean="0">
                <a:ln/>
                <a:solidFill>
                  <a:srgbClr val="FF9400"/>
                </a:solidFill>
              </a:rPr>
              <a:t>!!</a:t>
            </a:r>
            <a:endParaRPr lang="en-US" sz="7200" b="1" dirty="0">
              <a:ln/>
              <a:solidFill>
                <a:srgbClr val="FF9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4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Definição de Analytics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Benefícios do Data Analytics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Tipos de Analytics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Etapas do Data Analytics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Estudo de Caso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383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Definição de Analytics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Tecnologia de análise dos dados, através de ferramentas e processos, para auxiliar na tomada de decisão com mais eficiência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Pode ser aplicada em qualquer ramo de mercado: Marketing, Varejo, Financeiro, Saúde, Turismo e outros.</a:t>
            </a:r>
          </a:p>
        </p:txBody>
      </p:sp>
    </p:spTree>
    <p:extLst>
      <p:ext uri="{BB962C8B-B14F-4D97-AF65-F5344CB8AC3E}">
        <p14:creationId xmlns:p14="http://schemas.microsoft.com/office/powerpoint/2010/main" val="283723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Benefícios do Data Analytics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Prever tendências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Resolução de problemas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Reduzir riscos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Identificar padrões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Decisões mais assertivas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Redução de Custos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Aumento de eficiência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6916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Tipos de Analytics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pt-BR" dirty="0" smtClean="0"/>
              <a:t>Análise Descritiva</a:t>
            </a:r>
          </a:p>
          <a:p>
            <a:pPr>
              <a:lnSpc>
                <a:spcPct val="300000"/>
              </a:lnSpc>
            </a:pPr>
            <a:r>
              <a:rPr lang="pt-BR" dirty="0" smtClean="0"/>
              <a:t>Análise Preditiva</a:t>
            </a:r>
          </a:p>
          <a:p>
            <a:pPr>
              <a:lnSpc>
                <a:spcPct val="300000"/>
              </a:lnSpc>
            </a:pPr>
            <a:r>
              <a:rPr lang="pt-BR" dirty="0" smtClean="0"/>
              <a:t>Análise Prescritiva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9151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Etapas do Data Analytics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Fase de perguntas</a:t>
            </a: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Aquisição e limpeza dos dados</a:t>
            </a: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Exploração dos dados</a:t>
            </a: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Conclusões/predições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7606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Estudo de caso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Como prever deslocamentos de usuários (rotas e possíveis destinos) utilizando os dados do GPS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9725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1 – Fase de perguntas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Como </a:t>
            </a:r>
            <a:r>
              <a:rPr lang="pt-BR" dirty="0" smtClean="0"/>
              <a:t>prever onde o usuário vai?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Como </a:t>
            </a:r>
            <a:r>
              <a:rPr lang="pt-BR" dirty="0" smtClean="0"/>
              <a:t>facilitar a navegação dos usuários de GPS?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Como </a:t>
            </a:r>
            <a:r>
              <a:rPr lang="pt-BR" dirty="0" smtClean="0"/>
              <a:t>tornar mais uteis as navegações via aplicativo?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255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4883</TotalTime>
  <Words>862</Words>
  <Application>Microsoft Office PowerPoint</Application>
  <PresentationFormat>Widescreen</PresentationFormat>
  <Paragraphs>154</Paragraphs>
  <Slides>22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Analytics aplicado com Machine Learning</vt:lpstr>
      <vt:lpstr>Sobre a Fabi</vt:lpstr>
      <vt:lpstr>Agenda</vt:lpstr>
      <vt:lpstr>Definição de Analytics</vt:lpstr>
      <vt:lpstr>Benefícios do Data Analytics</vt:lpstr>
      <vt:lpstr>Tipos de Analytics</vt:lpstr>
      <vt:lpstr>Etapas do Data Analytics</vt:lpstr>
      <vt:lpstr>Estudo de caso</vt:lpstr>
      <vt:lpstr>1 – Fase de perguntas</vt:lpstr>
      <vt:lpstr>2 – Aquisição e limpeza dos dados </vt:lpstr>
      <vt:lpstr>2 – Aquisição e limpeza dos dados (cont)</vt:lpstr>
      <vt:lpstr>3 – Exploração dos Dados</vt:lpstr>
      <vt:lpstr>3 – Exploração dos Dados (Cont)</vt:lpstr>
      <vt:lpstr>3 – Exploração dos Dados (Cont)</vt:lpstr>
      <vt:lpstr>3 – Exploração dos dados (cont)</vt:lpstr>
      <vt:lpstr>4 – Conclusões/Predições</vt:lpstr>
      <vt:lpstr>4 - Conclusões/Predições (cont)</vt:lpstr>
      <vt:lpstr>4 – Conclusões/Predições (cont)</vt:lpstr>
      <vt:lpstr>Conclusões</vt:lpstr>
      <vt:lpstr>Perguntas? </vt:lpstr>
      <vt:lpstr>Referencias</vt:lpstr>
      <vt:lpstr>PowerPoint Presentation</vt:lpstr>
    </vt:vector>
  </TitlesOfParts>
  <Company>Instituto de Pesquisas Eldorado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Roberto Stephanes Soboll</dc:creator>
  <cp:lastModifiedBy>Fabiana Fatima de Toledo Vicchini</cp:lastModifiedBy>
  <cp:revision>122</cp:revision>
  <dcterms:created xsi:type="dcterms:W3CDTF">2018-05-29T10:55:47Z</dcterms:created>
  <dcterms:modified xsi:type="dcterms:W3CDTF">2018-09-24T18:46:28Z</dcterms:modified>
</cp:coreProperties>
</file>